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Nunito" pitchFamily="2"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00"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4d0c8dfb6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4d0c8dfb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Dagim</a:t>
            </a:r>
            <a:endParaRPr/>
          </a:p>
          <a:p>
            <a:pPr marL="0" lvl="0" indent="0" algn="l" rtl="0">
              <a:spcBef>
                <a:spcPts val="0"/>
              </a:spcBef>
              <a:spcAft>
                <a:spcPts val="0"/>
              </a:spcAft>
              <a:buNone/>
            </a:pPr>
            <a:r>
              <a:rPr lang="en"/>
              <a:t>-These are the top 10 actors by awards won and which awards they won by genre</a:t>
            </a:r>
            <a:endParaRPr/>
          </a:p>
          <a:p>
            <a:pPr marL="0" lvl="0" indent="0" algn="l" rtl="0">
              <a:spcBef>
                <a:spcPts val="0"/>
              </a:spcBef>
              <a:spcAft>
                <a:spcPts val="0"/>
              </a:spcAft>
              <a:buNone/>
            </a:pPr>
            <a:r>
              <a:rPr lang="en"/>
              <a:t>-Very few comedy awards besides Sellers and Spencer</a:t>
            </a:r>
            <a:endParaRPr/>
          </a:p>
          <a:p>
            <a:pPr marL="0" lvl="0" indent="0" algn="l" rtl="0">
              <a:spcBef>
                <a:spcPts val="0"/>
              </a:spcBef>
              <a:spcAft>
                <a:spcPts val="0"/>
              </a:spcAft>
              <a:buNone/>
            </a:pPr>
            <a:r>
              <a:rPr lang="en"/>
              <a:t>-Mostly physically demanding roles like action, war, and westerns,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14d0c8dfb6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14d0c8dfb6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Dagim</a:t>
            </a:r>
            <a:endParaRPr/>
          </a:p>
          <a:p>
            <a:pPr marL="0" lvl="0" indent="0" algn="l" rtl="0">
              <a:spcBef>
                <a:spcPts val="0"/>
              </a:spcBef>
              <a:spcAft>
                <a:spcPts val="0"/>
              </a:spcAft>
              <a:buNone/>
            </a:pPr>
            <a:r>
              <a:rPr lang="en"/>
              <a:t>-mainly won for drama and comedy</a:t>
            </a:r>
            <a:endParaRPr/>
          </a:p>
          <a:p>
            <a:pPr marL="0" lvl="0" indent="0" algn="l" rtl="0">
              <a:spcBef>
                <a:spcPts val="0"/>
              </a:spcBef>
              <a:spcAft>
                <a:spcPts val="0"/>
              </a:spcAft>
              <a:buNone/>
            </a:pPr>
            <a:r>
              <a:rPr lang="en"/>
              <a:t>-lack in diversity in roles for actresses long time ago (Bergman, Taylor, Hawn, Hepburn)</a:t>
            </a:r>
            <a:endParaRPr/>
          </a:p>
          <a:p>
            <a:pPr marL="0" lvl="0" indent="0" algn="l" rtl="0">
              <a:spcBef>
                <a:spcPts val="0"/>
              </a:spcBef>
              <a:spcAft>
                <a:spcPts val="0"/>
              </a:spcAft>
              <a:buNone/>
            </a:pPr>
            <a:r>
              <a:rPr lang="en"/>
              <a:t>-more diverse awards for more relatively recent actresses (Pfeiffer, Basinger)</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14d0c8dfb6_5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14d0c8dfb6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a:t>
            </a:r>
            <a:endParaRPr/>
          </a:p>
          <a:p>
            <a:pPr marL="0" lvl="0" indent="0" algn="l" rtl="0">
              <a:spcBef>
                <a:spcPts val="0"/>
              </a:spcBef>
              <a:spcAft>
                <a:spcPts val="0"/>
              </a:spcAft>
              <a:buNone/>
            </a:pPr>
            <a:endParaRPr/>
          </a:p>
          <a:p>
            <a:pPr marL="0" lvl="0" indent="0" algn="l" rtl="0">
              <a:spcBef>
                <a:spcPts val="0"/>
              </a:spcBef>
              <a:spcAft>
                <a:spcPts val="0"/>
              </a:spcAft>
              <a:buNone/>
            </a:pPr>
            <a:r>
              <a:rPr lang="en"/>
              <a:t>Discuss how actresses have leaned more to drama</a:t>
            </a:r>
            <a:endParaRPr/>
          </a:p>
          <a:p>
            <a:pPr marL="0" lvl="0" indent="0" algn="l" rtl="0">
              <a:spcBef>
                <a:spcPts val="0"/>
              </a:spcBef>
              <a:spcAft>
                <a:spcPts val="0"/>
              </a:spcAft>
              <a:buNone/>
            </a:pPr>
            <a:r>
              <a:rPr lang="en"/>
              <a:t>Discuss how according to the data actresses are not in western movies</a:t>
            </a:r>
            <a:endParaRPr/>
          </a:p>
          <a:p>
            <a:pPr marL="0" lvl="0" indent="0" algn="l" rtl="0">
              <a:spcBef>
                <a:spcPts val="0"/>
              </a:spcBef>
              <a:spcAft>
                <a:spcPts val="0"/>
              </a:spcAft>
              <a:buNone/>
            </a:pPr>
            <a:r>
              <a:rPr lang="en"/>
              <a:t>Discuss the gender issues within other genres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4d0c8dfb6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14d0c8dfb6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a:t>
            </a:r>
            <a:endParaRPr/>
          </a:p>
          <a:p>
            <a:pPr marL="0" lvl="0" indent="0" algn="l" rtl="0">
              <a:spcBef>
                <a:spcPts val="0"/>
              </a:spcBef>
              <a:spcAft>
                <a:spcPts val="0"/>
              </a:spcAft>
              <a:buNone/>
            </a:pPr>
            <a:endParaRPr/>
          </a:p>
          <a:p>
            <a:pPr marL="0" lvl="0" indent="0" algn="l" rtl="0">
              <a:spcBef>
                <a:spcPts val="0"/>
              </a:spcBef>
              <a:spcAft>
                <a:spcPts val="0"/>
              </a:spcAft>
              <a:buNone/>
            </a:pPr>
            <a:r>
              <a:rPr lang="en"/>
              <a:t>A massive rise in both genders around 1985 </a:t>
            </a:r>
            <a:endParaRPr/>
          </a:p>
          <a:p>
            <a:pPr marL="0" lvl="0" indent="0" algn="l" rtl="0">
              <a:spcBef>
                <a:spcPts val="0"/>
              </a:spcBef>
              <a:spcAft>
                <a:spcPts val="0"/>
              </a:spcAft>
              <a:buNone/>
            </a:pPr>
            <a:r>
              <a:rPr lang="en"/>
              <a:t>Talk about how both of the lines have different y-axises</a:t>
            </a:r>
            <a:endParaRPr/>
          </a:p>
          <a:p>
            <a:pPr marL="0" lvl="0" indent="0" algn="l" rtl="0">
              <a:spcBef>
                <a:spcPts val="0"/>
              </a:spcBef>
              <a:spcAft>
                <a:spcPts val="0"/>
              </a:spcAft>
              <a:buNone/>
            </a:pPr>
            <a:r>
              <a:rPr lang="en"/>
              <a:t>Still not a perfect 50% but getting better </a:t>
            </a:r>
            <a:endParaRPr/>
          </a:p>
          <a:p>
            <a:pPr marL="0" lvl="0" indent="0" algn="l" rtl="0">
              <a:spcBef>
                <a:spcPts val="0"/>
              </a:spcBef>
              <a:spcAft>
                <a:spcPts val="0"/>
              </a:spcAft>
              <a:buNone/>
            </a:pPr>
            <a:r>
              <a:rPr lang="en"/>
              <a:t>Discuss how times look like they are changing going forward</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15b6f97a80_1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15b6f97a80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737373"/>
                </a:solidFill>
                <a:latin typeface="Roboto"/>
                <a:ea typeface="Roboto"/>
                <a:cs typeface="Roboto"/>
                <a:sym typeface="Roboto"/>
              </a:rPr>
              <a:t>Dagim:Thank you for taking the time to explore the rich and diverse history of cinema with us. It has been a pleasure to delve into the different genres, directors, actors, and cultural impact that movies have had throughout the years.</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Manjinder: It will be exciting to see how the film industry evolves and adapts to new technologies and audience demands.</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 Nizar: But no matter what changes may come, the magic of movies and their ability to captivate and inspire us will always remain a powerful force.</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Alex: Thank you again for joining us on this journey, and I hope you have gained a greater appreciation and understanding of the world of cinema.</a:t>
            </a:r>
            <a:endParaRPr sz="800">
              <a:solidFill>
                <a:srgbClr val="737373"/>
              </a:solidFill>
              <a:latin typeface="Roboto"/>
              <a:ea typeface="Roboto"/>
              <a:cs typeface="Roboto"/>
              <a:sym typeface="Roboto"/>
            </a:endParaRPr>
          </a:p>
          <a:p>
            <a:pPr marL="0" lvl="0" indent="0" algn="l" rtl="0">
              <a:spcBef>
                <a:spcPts val="1200"/>
              </a:spcBef>
              <a:spcAft>
                <a:spcPts val="0"/>
              </a:spcAft>
              <a:buNone/>
            </a:pPr>
            <a:endParaRPr sz="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15b6f97a80_1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15b6f97a80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737373"/>
                </a:solidFill>
                <a:latin typeface="Roboto"/>
                <a:ea typeface="Roboto"/>
                <a:cs typeface="Roboto"/>
                <a:sym typeface="Roboto"/>
              </a:rPr>
              <a:t>Dagim: Thank you for taking the time to explore the rich and diverse history of cinema with us. It has been a pleasure to delve into the different genres, directors, actors, and cultural impact that movies have had throughout the years.</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Manjinder: It will be exciting to see how the film industry evolves and adapts to new technologies and audience demands</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 Nizar :But no matter what changes may come, the magic of movies and their ability to captivate and inspire us will always remain a powerful force.</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Thank you again for joining us on this journey, and I hope you have gained a greater appreciation and understanding of the world of cinema.</a:t>
            </a:r>
            <a:endParaRPr sz="800">
              <a:solidFill>
                <a:srgbClr val="737373"/>
              </a:solidFill>
              <a:latin typeface="Roboto"/>
              <a:ea typeface="Roboto"/>
              <a:cs typeface="Roboto"/>
              <a:sym typeface="Roboto"/>
            </a:endParaRPr>
          </a:p>
          <a:p>
            <a:pPr marL="0" lvl="0" indent="0" algn="l" rtl="0">
              <a:spcBef>
                <a:spcPts val="1200"/>
              </a:spcBef>
              <a:spcAft>
                <a:spcPts val="0"/>
              </a:spcAft>
              <a:buNone/>
            </a:pPr>
            <a:endParaRPr sz="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14d0c8dfb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14d0c8dfb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737373"/>
                </a:solidFill>
                <a:latin typeface="Roboto"/>
                <a:ea typeface="Roboto"/>
                <a:cs typeface="Roboto"/>
                <a:sym typeface="Roboto"/>
              </a:rPr>
              <a:t>Nizar: Lights, camera, action! Are you a film lover who wants to travel back in time and explore the evolution of cinema?</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Dagim: Are you interested in learning about the different types of movies that have captured our imaginations over the years, and the legendary directors and actors who brought them to life?</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Manjinder: Do you want to discover the secrets of success in the film industry, and how some of the greatest movies of all time have earned critical acclaim and commercial success</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Manjinder: Join us as we embark on a journey through the history of cinema, from the silent era to the digital age, where we'll uncover fascinating insights into the movies that have shaped our world, the people behind them, and the business of entertainment that has made it all possible.</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en" sz="800">
                <a:solidFill>
                  <a:srgbClr val="737373"/>
                </a:solidFill>
                <a:latin typeface="Roboto"/>
                <a:ea typeface="Roboto"/>
                <a:cs typeface="Roboto"/>
                <a:sym typeface="Roboto"/>
              </a:rPr>
              <a:t>Nizar: So grab your popcorn and get ready for a cinematic experience like no other!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15b6f97a80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15b6f97a80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737373"/>
                </a:solidFill>
                <a:latin typeface="Roboto"/>
                <a:ea typeface="Roboto"/>
                <a:cs typeface="Roboto"/>
                <a:sym typeface="Roboto"/>
              </a:rPr>
              <a:t>Nizar:Lights, camera, action! Are you a film lover who wants to travel back in time and explore the evolution of cinema?</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Dagim: Are you interested in learning about the different types of movies that have captured our imaginations over the years, and the legendary directors and actors who brought them to life?</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Manjinder: Do you want to discover the secrets of success in the film industry, and how some of the greatest movies of all time have earned critical acclaim and commercial success</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800">
                <a:solidFill>
                  <a:srgbClr val="737373"/>
                </a:solidFill>
                <a:latin typeface="Roboto"/>
                <a:ea typeface="Roboto"/>
                <a:cs typeface="Roboto"/>
                <a:sym typeface="Roboto"/>
              </a:rPr>
              <a:t>Manjinder: Join us as we embark on a journey through the history of cinema, from the silent era to the digital age, where we'll uncover fascinating insights into the movies that have shaped our world, the people behind them, and the business of entertainment that has made it all possible.</a:t>
            </a:r>
            <a:endParaRPr sz="800">
              <a:solidFill>
                <a:srgbClr val="737373"/>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en" sz="800">
                <a:solidFill>
                  <a:srgbClr val="737373"/>
                </a:solidFill>
                <a:latin typeface="Roboto"/>
                <a:ea typeface="Roboto"/>
                <a:cs typeface="Roboto"/>
                <a:sym typeface="Roboto"/>
              </a:rPr>
              <a:t>Nizar:So grab your popcorn and get ready for a cinematic experience like no other!</a:t>
            </a:r>
            <a:endParaRPr sz="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4d0c8dfb6_4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14d0c8dfb6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Manjinder</a:t>
            </a:r>
            <a:endParaRPr/>
          </a:p>
          <a:p>
            <a:pPr marL="457200" lvl="0" indent="-298450" algn="l" rtl="0">
              <a:spcBef>
                <a:spcPts val="0"/>
              </a:spcBef>
              <a:spcAft>
                <a:spcPts val="0"/>
              </a:spcAft>
              <a:buSzPts val="1100"/>
              <a:buChar char="-"/>
            </a:pPr>
            <a:r>
              <a:rPr lang="en"/>
              <a:t>Discuss the colors and their meanings </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r>
              <a:rPr lang="en"/>
              <a:t>We can see how Drama is the biggest circle </a:t>
            </a:r>
            <a:endParaRPr/>
          </a:p>
          <a:p>
            <a:pPr marL="457200" lvl="0" indent="-298450" algn="l" rtl="0">
              <a:spcBef>
                <a:spcPts val="0"/>
              </a:spcBef>
              <a:spcAft>
                <a:spcPts val="0"/>
              </a:spcAft>
              <a:buSzPts val="1100"/>
              <a:buChar char="-"/>
            </a:pPr>
            <a:r>
              <a:rPr lang="en"/>
              <a:t>The second largest circle is Comedy</a:t>
            </a:r>
            <a:endParaRPr/>
          </a:p>
          <a:p>
            <a:pPr marL="457200" lvl="0" indent="-298450" algn="l" rtl="0">
              <a:spcBef>
                <a:spcPts val="0"/>
              </a:spcBef>
              <a:spcAft>
                <a:spcPts val="0"/>
              </a:spcAft>
              <a:buSzPts val="1100"/>
              <a:buChar char="-"/>
            </a:pPr>
            <a:r>
              <a:rPr lang="en"/>
              <a:t>War and Science Fiction are very small compared to Drama and Comedy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14d0c8dfb6_2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14d0c8dfb6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Manjinder</a:t>
            </a:r>
            <a:endParaRPr/>
          </a:p>
          <a:p>
            <a:pPr marL="457200" lvl="0" indent="-298450" algn="l" rtl="0">
              <a:spcBef>
                <a:spcPts val="0"/>
              </a:spcBef>
              <a:spcAft>
                <a:spcPts val="0"/>
              </a:spcAft>
              <a:buSzPts val="1100"/>
              <a:buChar char="-"/>
            </a:pPr>
            <a:r>
              <a:rPr lang="en"/>
              <a:t>How Drama use to be the biggest around 80 to 85 percent</a:t>
            </a:r>
            <a:endParaRPr/>
          </a:p>
          <a:p>
            <a:pPr marL="457200" lvl="0" indent="-298450" algn="l" rtl="0">
              <a:spcBef>
                <a:spcPts val="0"/>
              </a:spcBef>
              <a:spcAft>
                <a:spcPts val="0"/>
              </a:spcAft>
              <a:buSzPts val="1100"/>
              <a:buChar char="-"/>
            </a:pPr>
            <a:r>
              <a:rPr lang="en"/>
              <a:t>Then from 1961 to 1993 Comedy started to get bigger around 20 percent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From 1920 to 1960 there were only 4 genre </a:t>
            </a:r>
            <a:endParaRPr/>
          </a:p>
          <a:p>
            <a:pPr marL="457200" lvl="0" indent="-298450" algn="l" rtl="0">
              <a:spcBef>
                <a:spcPts val="0"/>
              </a:spcBef>
              <a:spcAft>
                <a:spcPts val="0"/>
              </a:spcAft>
              <a:buSzPts val="1100"/>
              <a:buChar char="-"/>
            </a:pPr>
            <a:r>
              <a:rPr lang="en"/>
              <a:t>Now there are 9 genres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Western and War movies have decreased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14d0c8dfb6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14d0c8dfb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Manjinder</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Over time to new technologies movies started to get released </a:t>
            </a:r>
            <a:endParaRPr/>
          </a:p>
          <a:p>
            <a:pPr marL="457200" lvl="0" indent="-298450" algn="l" rtl="0">
              <a:spcBef>
                <a:spcPts val="0"/>
              </a:spcBef>
              <a:spcAft>
                <a:spcPts val="0"/>
              </a:spcAft>
              <a:buSzPts val="1100"/>
              <a:buChar char="-"/>
            </a:pPr>
            <a:r>
              <a:rPr lang="en"/>
              <a:t>Some technology factors that made more movies get release are</a:t>
            </a:r>
            <a:endParaRPr/>
          </a:p>
          <a:p>
            <a:pPr marL="914400" lvl="1" indent="-298450" algn="l" rtl="0">
              <a:spcBef>
                <a:spcPts val="0"/>
              </a:spcBef>
              <a:spcAft>
                <a:spcPts val="0"/>
              </a:spcAft>
              <a:buSzPts val="1100"/>
              <a:buChar char="-"/>
            </a:pPr>
            <a:r>
              <a:rPr lang="en"/>
              <a:t>1923: Introduction of Sound</a:t>
            </a:r>
            <a:endParaRPr/>
          </a:p>
          <a:p>
            <a:pPr marL="914400" lvl="1" indent="-298450" algn="l" rtl="0">
              <a:spcBef>
                <a:spcPts val="0"/>
              </a:spcBef>
              <a:spcAft>
                <a:spcPts val="0"/>
              </a:spcAft>
              <a:buSzPts val="1100"/>
              <a:buChar char="-"/>
            </a:pPr>
            <a:r>
              <a:rPr lang="en"/>
              <a:t>Small Spike in 1932 due to the 3 color Techicolor</a:t>
            </a:r>
            <a:endParaRPr/>
          </a:p>
          <a:p>
            <a:pPr marL="914400" lvl="1" indent="-298450" algn="l" rtl="0">
              <a:spcBef>
                <a:spcPts val="0"/>
              </a:spcBef>
              <a:spcAft>
                <a:spcPts val="0"/>
              </a:spcAft>
              <a:buSzPts val="1100"/>
              <a:buChar char="-"/>
            </a:pPr>
            <a:r>
              <a:rPr lang="en"/>
              <a:t>From 1985 to 1991 there were a huge spike in movies</a:t>
            </a:r>
            <a:endParaRPr/>
          </a:p>
          <a:p>
            <a:pPr marL="1371600" lvl="2" indent="-298450" algn="l" rtl="0">
              <a:spcBef>
                <a:spcPts val="0"/>
              </a:spcBef>
              <a:spcAft>
                <a:spcPts val="0"/>
              </a:spcAft>
              <a:buSzPts val="1100"/>
              <a:buChar char="-"/>
            </a:pPr>
            <a:r>
              <a:rPr lang="en"/>
              <a:t>That was due to CGI</a:t>
            </a:r>
            <a:endParaRPr/>
          </a:p>
          <a:p>
            <a:pPr marL="1828800" lvl="3" indent="-298450" algn="l" rtl="0">
              <a:spcBef>
                <a:spcPts val="0"/>
              </a:spcBef>
              <a:spcAft>
                <a:spcPts val="0"/>
              </a:spcAft>
              <a:buSzPts val="1100"/>
              <a:buChar char="-"/>
            </a:pPr>
            <a:r>
              <a:rPr lang="en"/>
              <a:t>That made making movies a little easier and more action could happen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14d0c8dfb6_2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14d0c8dfb6_2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2D3B45"/>
                </a:solidFill>
                <a:highlight>
                  <a:srgbClr val="FFFFFF"/>
                </a:highlight>
              </a:rPr>
              <a:t>Nizar</a:t>
            </a:r>
            <a:endParaRPr sz="1200">
              <a:solidFill>
                <a:srgbClr val="2D3B45"/>
              </a:solidFill>
              <a:highlight>
                <a:srgbClr val="FFFFFF"/>
              </a:highlight>
            </a:endParaRPr>
          </a:p>
          <a:p>
            <a:pPr marL="0" lvl="0" indent="0" algn="l" rtl="0">
              <a:lnSpc>
                <a:spcPct val="115000"/>
              </a:lnSpc>
              <a:spcBef>
                <a:spcPts val="0"/>
              </a:spcBef>
              <a:spcAft>
                <a:spcPts val="0"/>
              </a:spcAft>
              <a:buNone/>
            </a:pPr>
            <a:r>
              <a:rPr lang="en" sz="1200">
                <a:solidFill>
                  <a:srgbClr val="2D3B45"/>
                </a:solidFill>
                <a:highlight>
                  <a:srgbClr val="FFFFFF"/>
                </a:highlight>
              </a:rPr>
              <a:t>1-Dominance of drama era: 20- 50</a:t>
            </a:r>
            <a:endParaRPr sz="1200">
              <a:solidFill>
                <a:srgbClr val="2D3B45"/>
              </a:solidFill>
              <a:highlight>
                <a:srgbClr val="FFFFFF"/>
              </a:highlight>
            </a:endParaRPr>
          </a:p>
          <a:p>
            <a:pPr marL="0" lvl="0" indent="0" algn="l" rtl="0">
              <a:spcBef>
                <a:spcPts val="0"/>
              </a:spcBef>
              <a:spcAft>
                <a:spcPts val="0"/>
              </a:spcAft>
              <a:buNone/>
            </a:pPr>
            <a:r>
              <a:rPr lang="en"/>
              <a:t>2-shrinking of western movies past 70</a:t>
            </a:r>
            <a:endParaRPr/>
          </a:p>
          <a:p>
            <a:pPr marL="0" lvl="0" indent="0" algn="l" rtl="0">
              <a:spcBef>
                <a:spcPts val="0"/>
              </a:spcBef>
              <a:spcAft>
                <a:spcPts val="0"/>
              </a:spcAft>
              <a:buNone/>
            </a:pPr>
            <a:r>
              <a:rPr lang="en"/>
              <a:t>3-Apparence of new movie type: music early 70, horror in 75</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4d0c8dfb6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4d0c8dfb6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Nizar</a:t>
            </a:r>
            <a:endParaRPr/>
          </a:p>
          <a:p>
            <a:pPr marL="0" lvl="0" indent="0" algn="l" rtl="0">
              <a:spcBef>
                <a:spcPts val="0"/>
              </a:spcBef>
              <a:spcAft>
                <a:spcPts val="0"/>
              </a:spcAft>
              <a:buNone/>
            </a:pPr>
            <a:r>
              <a:rPr lang="en"/>
              <a:t>Action 1st popular last awards winner</a:t>
            </a:r>
            <a:endParaRPr/>
          </a:p>
          <a:p>
            <a:pPr marL="0" lvl="0" indent="0" algn="l" rtl="0">
              <a:spcBef>
                <a:spcPts val="0"/>
              </a:spcBef>
              <a:spcAft>
                <a:spcPts val="0"/>
              </a:spcAft>
              <a:buNone/>
            </a:pPr>
            <a:r>
              <a:rPr lang="en"/>
              <a:t>Drama &amp; comedy  followed by western top awards movies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14d0c8dfb6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14d0c8dfb6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Nizar</a:t>
            </a:r>
            <a:endParaRPr/>
          </a:p>
          <a:p>
            <a:pPr marL="0" lvl="0" indent="0" algn="l" rtl="0">
              <a:spcBef>
                <a:spcPts val="0"/>
              </a:spcBef>
              <a:spcAft>
                <a:spcPts val="0"/>
              </a:spcAft>
              <a:buNone/>
            </a:pPr>
            <a:r>
              <a:rPr lang="en"/>
              <a:t>Talk  about movie type push us to talk about the directors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0" y="-16575"/>
            <a:ext cx="9143999" cy="5176649"/>
          </a:xfrm>
          <a:prstGeom prst="rect">
            <a:avLst/>
          </a:prstGeom>
          <a:noFill/>
          <a:ln>
            <a:noFill/>
          </a:ln>
        </p:spPr>
      </p:pic>
      <p:sp>
        <p:nvSpPr>
          <p:cNvPr id="68" name="Google Shape;68;p13"/>
          <p:cNvSpPr txBox="1">
            <a:spLocks noGrp="1"/>
          </p:cNvSpPr>
          <p:nvPr>
            <p:ph type="ctrTitle"/>
          </p:nvPr>
        </p:nvSpPr>
        <p:spPr>
          <a:xfrm>
            <a:off x="921900" y="2883475"/>
            <a:ext cx="8222100" cy="933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Cinematography Analysis</a:t>
            </a:r>
            <a:endParaRPr/>
          </a:p>
        </p:txBody>
      </p:sp>
      <p:sp>
        <p:nvSpPr>
          <p:cNvPr id="69" name="Google Shape;69;p13"/>
          <p:cNvSpPr txBox="1">
            <a:spLocks noGrp="1"/>
          </p:cNvSpPr>
          <p:nvPr>
            <p:ph type="subTitle" idx="1"/>
          </p:nvPr>
        </p:nvSpPr>
        <p:spPr>
          <a:xfrm>
            <a:off x="125500" y="4147475"/>
            <a:ext cx="2551500" cy="84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Manjinder Sandhu</a:t>
            </a:r>
            <a:endParaRPr/>
          </a:p>
          <a:p>
            <a:pPr marL="0" lvl="0" indent="0" algn="l" rtl="0">
              <a:spcBef>
                <a:spcPts val="0"/>
              </a:spcBef>
              <a:spcAft>
                <a:spcPts val="0"/>
              </a:spcAft>
              <a:buNone/>
            </a:pPr>
            <a:r>
              <a:rPr lang="en"/>
              <a:t>Nizar Mamouni </a:t>
            </a:r>
            <a:endParaRPr/>
          </a:p>
        </p:txBody>
      </p:sp>
      <p:sp>
        <p:nvSpPr>
          <p:cNvPr id="70" name="Google Shape;70;p13"/>
          <p:cNvSpPr txBox="1">
            <a:spLocks noGrp="1"/>
          </p:cNvSpPr>
          <p:nvPr>
            <p:ph type="subTitle" idx="1"/>
          </p:nvPr>
        </p:nvSpPr>
        <p:spPr>
          <a:xfrm>
            <a:off x="5302100" y="4147475"/>
            <a:ext cx="2551500" cy="84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Alex Brooks</a:t>
            </a:r>
            <a:endParaRPr/>
          </a:p>
          <a:p>
            <a:pPr marL="0" lvl="0" indent="0" algn="l" rtl="0">
              <a:spcBef>
                <a:spcPts val="0"/>
              </a:spcBef>
              <a:spcAft>
                <a:spcPts val="0"/>
              </a:spcAft>
              <a:buNone/>
            </a:pPr>
            <a:r>
              <a:rPr lang="en"/>
              <a:t>Dagim Bantikassegn</a:t>
            </a:r>
            <a:endParaRPr/>
          </a:p>
        </p:txBody>
      </p:sp>
      <p:sp>
        <p:nvSpPr>
          <p:cNvPr id="71" name="Google Shape;71;p13"/>
          <p:cNvSpPr txBox="1"/>
          <p:nvPr/>
        </p:nvSpPr>
        <p:spPr>
          <a:xfrm>
            <a:off x="0" y="-16575"/>
            <a:ext cx="5425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lt1"/>
                </a:solidFill>
                <a:latin typeface="Roboto"/>
                <a:ea typeface="Roboto"/>
                <a:cs typeface="Roboto"/>
                <a:sym typeface="Roboto"/>
              </a:rPr>
              <a:t>DSBA 5122</a:t>
            </a:r>
            <a:endParaRPr sz="2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0" y="646025"/>
            <a:ext cx="9143998" cy="4497474"/>
          </a:xfrm>
          <a:prstGeom prst="rect">
            <a:avLst/>
          </a:prstGeom>
          <a:noFill/>
          <a:ln>
            <a:noFill/>
          </a:ln>
        </p:spPr>
      </p:pic>
      <p:sp>
        <p:nvSpPr>
          <p:cNvPr id="148" name="Google Shape;148;p22"/>
          <p:cNvSpPr txBox="1"/>
          <p:nvPr/>
        </p:nvSpPr>
        <p:spPr>
          <a:xfrm>
            <a:off x="0" y="727100"/>
            <a:ext cx="2816400" cy="21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latin typeface="Nunito"/>
              <a:ea typeface="Nunito"/>
              <a:cs typeface="Nunito"/>
              <a:sym typeface="Nunito"/>
            </a:endParaRPr>
          </a:p>
        </p:txBody>
      </p:sp>
      <p:sp>
        <p:nvSpPr>
          <p:cNvPr id="149" name="Google Shape;149;p22"/>
          <p:cNvSpPr txBox="1"/>
          <p:nvPr/>
        </p:nvSpPr>
        <p:spPr>
          <a:xfrm>
            <a:off x="418500" y="59575"/>
            <a:ext cx="8307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20">
                <a:solidFill>
                  <a:schemeClr val="lt1"/>
                </a:solidFill>
                <a:latin typeface="Roboto"/>
                <a:ea typeface="Roboto"/>
                <a:cs typeface="Roboto"/>
                <a:sym typeface="Roboto"/>
              </a:rPr>
              <a:t>Awards Won by the Top 10 Actors by Subject</a:t>
            </a:r>
            <a:endParaRPr sz="192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0" y="708925"/>
            <a:ext cx="9143999" cy="4521125"/>
          </a:xfrm>
          <a:prstGeom prst="rect">
            <a:avLst/>
          </a:prstGeom>
          <a:noFill/>
          <a:ln>
            <a:noFill/>
          </a:ln>
        </p:spPr>
      </p:pic>
      <p:sp>
        <p:nvSpPr>
          <p:cNvPr id="155" name="Google Shape;155;p23"/>
          <p:cNvSpPr txBox="1"/>
          <p:nvPr/>
        </p:nvSpPr>
        <p:spPr>
          <a:xfrm>
            <a:off x="46125" y="708925"/>
            <a:ext cx="2816400" cy="21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latin typeface="Nunito"/>
              <a:ea typeface="Nunito"/>
              <a:cs typeface="Nunito"/>
              <a:sym typeface="Nunito"/>
            </a:endParaRPr>
          </a:p>
        </p:txBody>
      </p:sp>
      <p:sp>
        <p:nvSpPr>
          <p:cNvPr id="156" name="Google Shape;156;p23"/>
          <p:cNvSpPr txBox="1"/>
          <p:nvPr/>
        </p:nvSpPr>
        <p:spPr>
          <a:xfrm>
            <a:off x="418500" y="69500"/>
            <a:ext cx="8307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20">
                <a:solidFill>
                  <a:schemeClr val="lt1"/>
                </a:solidFill>
                <a:latin typeface="Roboto"/>
                <a:ea typeface="Roboto"/>
                <a:cs typeface="Roboto"/>
                <a:sym typeface="Roboto"/>
              </a:rPr>
              <a:t>Awards Won by the Top 10 Actresses by Subject</a:t>
            </a:r>
            <a:endParaRPr sz="192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817200" y="121525"/>
            <a:ext cx="7509600" cy="45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990"/>
              <a:buFont typeface="Arial"/>
              <a:buNone/>
            </a:pPr>
            <a:r>
              <a:rPr lang="en" sz="1920"/>
              <a:t>Difference in Leading Roles by Subject for Actors and Actresses </a:t>
            </a:r>
            <a:endParaRPr sz="1920"/>
          </a:p>
        </p:txBody>
      </p:sp>
      <p:pic>
        <p:nvPicPr>
          <p:cNvPr id="162" name="Google Shape;162;p24"/>
          <p:cNvPicPr preferRelativeResize="0"/>
          <p:nvPr/>
        </p:nvPicPr>
        <p:blipFill>
          <a:blip r:embed="rId3">
            <a:alphaModFix/>
          </a:blip>
          <a:stretch>
            <a:fillRect/>
          </a:stretch>
        </p:blipFill>
        <p:spPr>
          <a:xfrm>
            <a:off x="340700" y="890675"/>
            <a:ext cx="4135301" cy="3859625"/>
          </a:xfrm>
          <a:prstGeom prst="rect">
            <a:avLst/>
          </a:prstGeom>
          <a:noFill/>
          <a:ln>
            <a:noFill/>
          </a:ln>
        </p:spPr>
      </p:pic>
      <p:pic>
        <p:nvPicPr>
          <p:cNvPr id="163" name="Google Shape;163;p24"/>
          <p:cNvPicPr preferRelativeResize="0"/>
          <p:nvPr/>
        </p:nvPicPr>
        <p:blipFill>
          <a:blip r:embed="rId4">
            <a:alphaModFix/>
          </a:blip>
          <a:stretch>
            <a:fillRect/>
          </a:stretch>
        </p:blipFill>
        <p:spPr>
          <a:xfrm>
            <a:off x="4476000" y="890675"/>
            <a:ext cx="4652220" cy="3859625"/>
          </a:xfrm>
          <a:prstGeom prst="rect">
            <a:avLst/>
          </a:prstGeom>
          <a:noFill/>
          <a:ln>
            <a:noFill/>
          </a:ln>
        </p:spPr>
      </p:pic>
      <p:sp>
        <p:nvSpPr>
          <p:cNvPr id="164" name="Google Shape;164;p24"/>
          <p:cNvSpPr txBox="1"/>
          <p:nvPr/>
        </p:nvSpPr>
        <p:spPr>
          <a:xfrm>
            <a:off x="1669575" y="713250"/>
            <a:ext cx="195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Leading Actresses</a:t>
            </a:r>
            <a:endParaRPr>
              <a:latin typeface="Nunito"/>
              <a:ea typeface="Nunito"/>
              <a:cs typeface="Nunito"/>
              <a:sym typeface="Nunito"/>
            </a:endParaRPr>
          </a:p>
        </p:txBody>
      </p:sp>
      <p:sp>
        <p:nvSpPr>
          <p:cNvPr id="165" name="Google Shape;165;p24"/>
          <p:cNvSpPr txBox="1"/>
          <p:nvPr/>
        </p:nvSpPr>
        <p:spPr>
          <a:xfrm>
            <a:off x="6078500" y="713250"/>
            <a:ext cx="195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Leading Actors</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5"/>
          <p:cNvPicPr preferRelativeResize="0"/>
          <p:nvPr/>
        </p:nvPicPr>
        <p:blipFill>
          <a:blip r:embed="rId3">
            <a:alphaModFix/>
          </a:blip>
          <a:stretch>
            <a:fillRect/>
          </a:stretch>
        </p:blipFill>
        <p:spPr>
          <a:xfrm>
            <a:off x="68528" y="763325"/>
            <a:ext cx="8937101" cy="4022674"/>
          </a:xfrm>
          <a:prstGeom prst="rect">
            <a:avLst/>
          </a:prstGeom>
          <a:noFill/>
          <a:ln>
            <a:noFill/>
          </a:ln>
        </p:spPr>
      </p:pic>
      <p:sp>
        <p:nvSpPr>
          <p:cNvPr id="171" name="Google Shape;171;p25"/>
          <p:cNvSpPr txBox="1"/>
          <p:nvPr/>
        </p:nvSpPr>
        <p:spPr>
          <a:xfrm>
            <a:off x="1644425" y="1120825"/>
            <a:ext cx="3701100" cy="21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latin typeface="Nunito"/>
              <a:ea typeface="Nunito"/>
              <a:cs typeface="Nunito"/>
              <a:sym typeface="Nunito"/>
            </a:endParaRPr>
          </a:p>
        </p:txBody>
      </p:sp>
      <p:sp>
        <p:nvSpPr>
          <p:cNvPr id="172" name="Google Shape;172;p25"/>
          <p:cNvSpPr txBox="1"/>
          <p:nvPr/>
        </p:nvSpPr>
        <p:spPr>
          <a:xfrm>
            <a:off x="94325" y="753500"/>
            <a:ext cx="3537900" cy="21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latin typeface="Nunito"/>
              <a:ea typeface="Nunito"/>
              <a:cs typeface="Nunito"/>
              <a:sym typeface="Nunito"/>
            </a:endParaRPr>
          </a:p>
        </p:txBody>
      </p:sp>
      <p:sp>
        <p:nvSpPr>
          <p:cNvPr id="173" name="Google Shape;173;p25"/>
          <p:cNvSpPr txBox="1"/>
          <p:nvPr/>
        </p:nvSpPr>
        <p:spPr>
          <a:xfrm>
            <a:off x="705000" y="112875"/>
            <a:ext cx="7626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Male vs Female Presence in the Cinema Industry over Time</a:t>
            </a:r>
            <a:endParaRPr sz="20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a:t>
            </a:r>
            <a:endParaRPr/>
          </a:p>
        </p:txBody>
      </p:sp>
      <p:sp>
        <p:nvSpPr>
          <p:cNvPr id="179" name="Google Shape;179;p26"/>
          <p:cNvSpPr txBox="1">
            <a:spLocks noGrp="1"/>
          </p:cNvSpPr>
          <p:nvPr>
            <p:ph type="body" idx="1"/>
          </p:nvPr>
        </p:nvSpPr>
        <p:spPr>
          <a:xfrm>
            <a:off x="312575" y="2030325"/>
            <a:ext cx="8222100" cy="271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Drama and Comedy have been the top 2 most released genre over time.</a:t>
            </a:r>
            <a:endParaRPr/>
          </a:p>
          <a:p>
            <a:pPr marL="457200" lvl="0" indent="-342900" algn="l" rtl="0">
              <a:spcBef>
                <a:spcPts val="0"/>
              </a:spcBef>
              <a:spcAft>
                <a:spcPts val="0"/>
              </a:spcAft>
              <a:buSzPts val="1800"/>
              <a:buChar char="●"/>
            </a:pPr>
            <a:r>
              <a:rPr lang="en"/>
              <a:t>There has been a huge spike in movies from 1985 to 1991.</a:t>
            </a:r>
            <a:endParaRPr/>
          </a:p>
          <a:p>
            <a:pPr marL="457200" lvl="0" indent="-342900" algn="l" rtl="0">
              <a:spcBef>
                <a:spcPts val="0"/>
              </a:spcBef>
              <a:spcAft>
                <a:spcPts val="0"/>
              </a:spcAft>
              <a:buSzPts val="1800"/>
              <a:buChar char="●"/>
            </a:pPr>
            <a:r>
              <a:rPr lang="en"/>
              <a:t>Most Awards Movies were won in Drama, Comedy and Western Movies</a:t>
            </a:r>
            <a:endParaRPr/>
          </a:p>
          <a:p>
            <a:pPr marL="457200" lvl="0" indent="-342900" algn="l" rtl="0">
              <a:spcBef>
                <a:spcPts val="0"/>
              </a:spcBef>
              <a:spcAft>
                <a:spcPts val="0"/>
              </a:spcAft>
              <a:buSzPts val="1800"/>
              <a:buChar char="●"/>
            </a:pPr>
            <a:r>
              <a:rPr lang="en"/>
              <a:t>Action seems to lead the popularity line followed by Comedy &amp; Drama</a:t>
            </a:r>
            <a:endParaRPr/>
          </a:p>
        </p:txBody>
      </p:sp>
      <p:pic>
        <p:nvPicPr>
          <p:cNvPr id="180" name="Google Shape;180;p26"/>
          <p:cNvPicPr preferRelativeResize="0"/>
          <p:nvPr/>
        </p:nvPicPr>
        <p:blipFill>
          <a:blip r:embed="rId3">
            <a:alphaModFix/>
          </a:blip>
          <a:stretch>
            <a:fillRect/>
          </a:stretch>
        </p:blipFill>
        <p:spPr>
          <a:xfrm>
            <a:off x="422975" y="0"/>
            <a:ext cx="2281950" cy="1687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a:t>
            </a:r>
            <a:endParaRPr/>
          </a:p>
        </p:txBody>
      </p:sp>
      <p:sp>
        <p:nvSpPr>
          <p:cNvPr id="186" name="Google Shape;186;p27"/>
          <p:cNvSpPr txBox="1">
            <a:spLocks noGrp="1"/>
          </p:cNvSpPr>
          <p:nvPr>
            <p:ph type="body" idx="1"/>
          </p:nvPr>
        </p:nvSpPr>
        <p:spPr>
          <a:xfrm>
            <a:off x="312575" y="2030325"/>
            <a:ext cx="8222100" cy="271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Actors have historically won awards for physical roles</a:t>
            </a:r>
            <a:endParaRPr/>
          </a:p>
          <a:p>
            <a:pPr marL="457200" lvl="0" indent="-342900" algn="l" rtl="0">
              <a:spcBef>
                <a:spcPts val="0"/>
              </a:spcBef>
              <a:spcAft>
                <a:spcPts val="0"/>
              </a:spcAft>
              <a:buSzPts val="1800"/>
              <a:buChar char="●"/>
            </a:pPr>
            <a:r>
              <a:rPr lang="en"/>
              <a:t>Actresses historically have not been awarded for their range than actors</a:t>
            </a:r>
            <a:endParaRPr/>
          </a:p>
          <a:p>
            <a:pPr marL="457200" lvl="0" indent="-342900" algn="l" rtl="0">
              <a:spcBef>
                <a:spcPts val="0"/>
              </a:spcBef>
              <a:spcAft>
                <a:spcPts val="0"/>
              </a:spcAft>
              <a:buSzPts val="1800"/>
              <a:buChar char="●"/>
            </a:pPr>
            <a:r>
              <a:rPr lang="en"/>
              <a:t>Actresses are more drawn to drama movies, however, times are changing</a:t>
            </a:r>
            <a:endParaRPr/>
          </a:p>
          <a:p>
            <a:pPr marL="457200" lvl="0" indent="-342900" algn="l" rtl="0">
              <a:spcBef>
                <a:spcPts val="0"/>
              </a:spcBef>
              <a:spcAft>
                <a:spcPts val="0"/>
              </a:spcAft>
              <a:buSzPts val="1800"/>
              <a:buChar char="●"/>
            </a:pPr>
            <a:r>
              <a:rPr lang="en"/>
              <a:t>Actors have had more diverse roles over the years </a:t>
            </a:r>
            <a:endParaRPr/>
          </a:p>
        </p:txBody>
      </p:sp>
      <p:pic>
        <p:nvPicPr>
          <p:cNvPr id="187" name="Google Shape;187;p27"/>
          <p:cNvPicPr preferRelativeResize="0"/>
          <p:nvPr/>
        </p:nvPicPr>
        <p:blipFill>
          <a:blip r:embed="rId3">
            <a:alphaModFix/>
          </a:blip>
          <a:stretch>
            <a:fillRect/>
          </a:stretch>
        </p:blipFill>
        <p:spPr>
          <a:xfrm>
            <a:off x="411950" y="0"/>
            <a:ext cx="2225075" cy="1697100"/>
          </a:xfrm>
          <a:prstGeom prst="rect">
            <a:avLst/>
          </a:prstGeom>
          <a:noFill/>
          <a:ln>
            <a:noFill/>
          </a:ln>
        </p:spPr>
      </p:pic>
      <p:pic>
        <p:nvPicPr>
          <p:cNvPr id="188" name="Google Shape;188;p27"/>
          <p:cNvPicPr preferRelativeResize="0"/>
          <p:nvPr/>
        </p:nvPicPr>
        <p:blipFill>
          <a:blip r:embed="rId4">
            <a:alphaModFix/>
          </a:blip>
          <a:stretch>
            <a:fillRect/>
          </a:stretch>
        </p:blipFill>
        <p:spPr>
          <a:xfrm>
            <a:off x="6901725" y="-4"/>
            <a:ext cx="1350939" cy="1697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4"/>
          <p:cNvPicPr preferRelativeResize="0"/>
          <p:nvPr/>
        </p:nvPicPr>
        <p:blipFill>
          <a:blip r:embed="rId3">
            <a:alphaModFix/>
          </a:blip>
          <a:stretch>
            <a:fillRect/>
          </a:stretch>
        </p:blipFill>
        <p:spPr>
          <a:xfrm>
            <a:off x="1494000" y="837700"/>
            <a:ext cx="4851024" cy="2730426"/>
          </a:xfrm>
          <a:prstGeom prst="rect">
            <a:avLst/>
          </a:prstGeom>
          <a:noFill/>
          <a:ln>
            <a:noFill/>
          </a:ln>
        </p:spPr>
      </p:pic>
      <p:pic>
        <p:nvPicPr>
          <p:cNvPr id="77" name="Google Shape;77;p14"/>
          <p:cNvPicPr preferRelativeResize="0"/>
          <p:nvPr/>
        </p:nvPicPr>
        <p:blipFill>
          <a:blip r:embed="rId4">
            <a:alphaModFix/>
          </a:blip>
          <a:stretch>
            <a:fillRect/>
          </a:stretch>
        </p:blipFill>
        <p:spPr>
          <a:xfrm>
            <a:off x="2217446" y="2833175"/>
            <a:ext cx="3578150" cy="2308500"/>
          </a:xfrm>
          <a:prstGeom prst="rect">
            <a:avLst/>
          </a:prstGeom>
          <a:noFill/>
          <a:ln>
            <a:noFill/>
          </a:ln>
        </p:spPr>
      </p:pic>
      <p:pic>
        <p:nvPicPr>
          <p:cNvPr id="78" name="Google Shape;78;p14"/>
          <p:cNvPicPr preferRelativeResize="0"/>
          <p:nvPr/>
        </p:nvPicPr>
        <p:blipFill>
          <a:blip r:embed="rId5">
            <a:alphaModFix/>
          </a:blip>
          <a:stretch>
            <a:fillRect/>
          </a:stretch>
        </p:blipFill>
        <p:spPr>
          <a:xfrm>
            <a:off x="5156025" y="0"/>
            <a:ext cx="3987975" cy="2802325"/>
          </a:xfrm>
          <a:prstGeom prst="rect">
            <a:avLst/>
          </a:prstGeom>
          <a:noFill/>
          <a:ln>
            <a:noFill/>
          </a:ln>
        </p:spPr>
      </p:pic>
      <p:pic>
        <p:nvPicPr>
          <p:cNvPr id="79" name="Google Shape;79;p14"/>
          <p:cNvPicPr preferRelativeResize="0"/>
          <p:nvPr/>
        </p:nvPicPr>
        <p:blipFill>
          <a:blip r:embed="rId6">
            <a:alphaModFix/>
          </a:blip>
          <a:stretch>
            <a:fillRect/>
          </a:stretch>
        </p:blipFill>
        <p:spPr>
          <a:xfrm>
            <a:off x="0" y="3021475"/>
            <a:ext cx="3726700" cy="2122025"/>
          </a:xfrm>
          <a:prstGeom prst="rect">
            <a:avLst/>
          </a:prstGeom>
          <a:noFill/>
          <a:ln>
            <a:noFill/>
          </a:ln>
        </p:spPr>
      </p:pic>
      <p:pic>
        <p:nvPicPr>
          <p:cNvPr id="80" name="Google Shape;80;p14"/>
          <p:cNvPicPr preferRelativeResize="0"/>
          <p:nvPr/>
        </p:nvPicPr>
        <p:blipFill>
          <a:blip r:embed="rId7">
            <a:alphaModFix/>
          </a:blip>
          <a:stretch>
            <a:fillRect/>
          </a:stretch>
        </p:blipFill>
        <p:spPr>
          <a:xfrm>
            <a:off x="5795600" y="2802325"/>
            <a:ext cx="3348400" cy="2370200"/>
          </a:xfrm>
          <a:prstGeom prst="rect">
            <a:avLst/>
          </a:prstGeom>
          <a:noFill/>
          <a:ln>
            <a:noFill/>
          </a:ln>
        </p:spPr>
      </p:pic>
      <p:pic>
        <p:nvPicPr>
          <p:cNvPr id="81" name="Google Shape;81;p14"/>
          <p:cNvPicPr preferRelativeResize="0"/>
          <p:nvPr/>
        </p:nvPicPr>
        <p:blipFill>
          <a:blip r:embed="rId8">
            <a:alphaModFix/>
          </a:blip>
          <a:stretch>
            <a:fillRect/>
          </a:stretch>
        </p:blipFill>
        <p:spPr>
          <a:xfrm>
            <a:off x="2249425" y="0"/>
            <a:ext cx="3028950" cy="1514475"/>
          </a:xfrm>
          <a:prstGeom prst="rect">
            <a:avLst/>
          </a:prstGeom>
          <a:noFill/>
          <a:ln>
            <a:noFill/>
          </a:ln>
        </p:spPr>
      </p:pic>
      <p:pic>
        <p:nvPicPr>
          <p:cNvPr id="82" name="Google Shape;82;p14"/>
          <p:cNvPicPr preferRelativeResize="0"/>
          <p:nvPr/>
        </p:nvPicPr>
        <p:blipFill>
          <a:blip r:embed="rId9">
            <a:alphaModFix/>
          </a:blip>
          <a:stretch>
            <a:fillRect/>
          </a:stretch>
        </p:blipFill>
        <p:spPr>
          <a:xfrm>
            <a:off x="0" y="0"/>
            <a:ext cx="2217450" cy="3021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1000"/>
                                        <p:tgtEl>
                                          <p:spTgt spid="7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1000"/>
                                        <p:tgtEl>
                                          <p:spTgt spid="7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additive="base">
                                        <p:cTn id="17" dur="1000"/>
                                        <p:tgtEl>
                                          <p:spTgt spid="8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additive="base">
                                        <p:cTn id="22" dur="1000"/>
                                        <p:tgtEl>
                                          <p:spTgt spid="8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1000"/>
                                        <p:tgtEl>
                                          <p:spTgt spid="8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additive="base">
                                        <p:cTn id="32" dur="1000"/>
                                        <p:tgtEl>
                                          <p:spTgt spid="7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000"/>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Introduction</a:t>
            </a:r>
            <a:endParaRPr/>
          </a:p>
        </p:txBody>
      </p:sp>
      <p:sp>
        <p:nvSpPr>
          <p:cNvPr id="88" name="Google Shape;88;p15"/>
          <p:cNvSpPr txBox="1">
            <a:spLocks noGrp="1"/>
          </p:cNvSpPr>
          <p:nvPr>
            <p:ph type="body" idx="1"/>
          </p:nvPr>
        </p:nvSpPr>
        <p:spPr>
          <a:xfrm>
            <a:off x="460950" y="1875074"/>
            <a:ext cx="8325540" cy="3164439"/>
          </a:xfrm>
          <a:prstGeom prst="rect">
            <a:avLst/>
          </a:prstGeom>
        </p:spPr>
        <p:txBody>
          <a:bodyPr spcFirstLastPara="1" wrap="square" lIns="91425" tIns="91425" rIns="91425" bIns="91425" anchor="t" anchorCtr="0">
            <a:normAutofit fontScale="92500" lnSpcReduction="10000"/>
          </a:bodyPr>
          <a:lstStyle/>
          <a:p>
            <a:pPr marL="457200" lvl="0" indent="-387350" algn="l" rtl="0">
              <a:spcBef>
                <a:spcPts val="0"/>
              </a:spcBef>
              <a:spcAft>
                <a:spcPts val="0"/>
              </a:spcAft>
              <a:buSzPts val="2500"/>
              <a:buChar char="●"/>
            </a:pPr>
            <a:r>
              <a:rPr lang="en" sz="2500" dirty="0"/>
              <a:t>How have different genres fallen and risen?</a:t>
            </a:r>
            <a:endParaRPr sz="2500" dirty="0"/>
          </a:p>
          <a:p>
            <a:pPr marL="457200" lvl="0" indent="-387350" algn="l" rtl="0">
              <a:spcBef>
                <a:spcPts val="0"/>
              </a:spcBef>
              <a:spcAft>
                <a:spcPts val="0"/>
              </a:spcAft>
              <a:buSzPts val="2500"/>
              <a:buChar char="●"/>
            </a:pPr>
            <a:r>
              <a:rPr lang="en" sz="2500" dirty="0"/>
              <a:t>How has the movie industry grown?</a:t>
            </a:r>
            <a:endParaRPr sz="2500" dirty="0"/>
          </a:p>
          <a:p>
            <a:pPr marL="457200" lvl="0" indent="-387350" algn="l" rtl="0">
              <a:spcBef>
                <a:spcPts val="0"/>
              </a:spcBef>
              <a:spcAft>
                <a:spcPts val="0"/>
              </a:spcAft>
              <a:buSzPts val="2500"/>
              <a:buChar char="●"/>
            </a:pPr>
            <a:r>
              <a:rPr lang="en" sz="2500" dirty="0"/>
              <a:t>Which genres, directors, actors, and actresses have won the most awards?</a:t>
            </a:r>
            <a:endParaRPr sz="2500" dirty="0"/>
          </a:p>
          <a:p>
            <a:pPr marL="457200" lvl="0" indent="-387350" algn="l" rtl="0">
              <a:spcBef>
                <a:spcPts val="0"/>
              </a:spcBef>
              <a:spcAft>
                <a:spcPts val="0"/>
              </a:spcAft>
              <a:buSzPts val="2500"/>
              <a:buChar char="●"/>
            </a:pPr>
            <a:r>
              <a:rPr lang="en" sz="2500" dirty="0"/>
              <a:t>What are the differences within genres based on gender?</a:t>
            </a:r>
          </a:p>
          <a:p>
            <a:pPr marL="69850" lvl="0" indent="0" algn="l" rtl="0">
              <a:spcBef>
                <a:spcPts val="0"/>
              </a:spcBef>
              <a:spcAft>
                <a:spcPts val="0"/>
              </a:spcAft>
              <a:buSzPts val="2500"/>
              <a:buNone/>
            </a:pPr>
            <a:endParaRPr lang="en-US" sz="2500" dirty="0"/>
          </a:p>
          <a:p>
            <a:pPr marL="69850" lvl="0" indent="0" algn="l" rtl="0">
              <a:spcBef>
                <a:spcPts val="0"/>
              </a:spcBef>
              <a:spcAft>
                <a:spcPts val="0"/>
              </a:spcAft>
              <a:buSzPts val="2500"/>
              <a:buNone/>
            </a:pPr>
            <a:r>
              <a:rPr lang="en-US" sz="2500" dirty="0"/>
              <a:t>Dataset: https://www.kaggle.com/datasets/rishidamarla/films-dataset</a:t>
            </a:r>
            <a:endParaRPr sz="2500" dirty="0"/>
          </a:p>
          <a:p>
            <a:pPr marL="0" lvl="0" indent="0" algn="l" rtl="0">
              <a:spcBef>
                <a:spcPts val="1200"/>
              </a:spcBef>
              <a:spcAft>
                <a:spcPts val="12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5" name="Google Shape;95;p16"/>
          <p:cNvPicPr preferRelativeResize="0"/>
          <p:nvPr/>
        </p:nvPicPr>
        <p:blipFill>
          <a:blip r:embed="rId3">
            <a:alphaModFix/>
          </a:blip>
          <a:stretch>
            <a:fillRect/>
          </a:stretch>
        </p:blipFill>
        <p:spPr>
          <a:xfrm>
            <a:off x="0" y="667750"/>
            <a:ext cx="9144000" cy="4475751"/>
          </a:xfrm>
          <a:prstGeom prst="rect">
            <a:avLst/>
          </a:prstGeom>
          <a:noFill/>
          <a:ln>
            <a:noFill/>
          </a:ln>
        </p:spPr>
      </p:pic>
      <p:sp>
        <p:nvSpPr>
          <p:cNvPr id="96" name="Google Shape;96;p16"/>
          <p:cNvSpPr txBox="1"/>
          <p:nvPr/>
        </p:nvSpPr>
        <p:spPr>
          <a:xfrm>
            <a:off x="41150" y="708925"/>
            <a:ext cx="3657600" cy="21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latin typeface="Nunito"/>
              <a:ea typeface="Nunito"/>
              <a:cs typeface="Nunito"/>
              <a:sym typeface="Nunito"/>
            </a:endParaRPr>
          </a:p>
        </p:txBody>
      </p:sp>
      <p:sp>
        <p:nvSpPr>
          <p:cNvPr id="97" name="Google Shape;97;p16"/>
          <p:cNvSpPr txBox="1"/>
          <p:nvPr/>
        </p:nvSpPr>
        <p:spPr>
          <a:xfrm>
            <a:off x="3590550" y="4916825"/>
            <a:ext cx="3657600" cy="21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latin typeface="Nunito"/>
              <a:ea typeface="Nunito"/>
              <a:cs typeface="Nunito"/>
              <a:sym typeface="Nunito"/>
            </a:endParaRPr>
          </a:p>
        </p:txBody>
      </p:sp>
      <p:sp>
        <p:nvSpPr>
          <p:cNvPr id="98" name="Google Shape;98;p16"/>
          <p:cNvSpPr txBox="1"/>
          <p:nvPr/>
        </p:nvSpPr>
        <p:spPr>
          <a:xfrm>
            <a:off x="1601600" y="112875"/>
            <a:ext cx="5793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Domination of Drama &amp; Comedy Type of Movies</a:t>
            </a:r>
            <a:endParaRPr sz="20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753550" y="162775"/>
            <a:ext cx="3636900" cy="432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SzPct val="49499"/>
              <a:buNone/>
            </a:pPr>
            <a:r>
              <a:rPr lang="en" sz="2000"/>
              <a:t>Change of Genre Over Time</a:t>
            </a:r>
            <a:endParaRPr sz="2000"/>
          </a:p>
        </p:txBody>
      </p:sp>
      <p:sp>
        <p:nvSpPr>
          <p:cNvPr id="104" name="Google Shape;104;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5" name="Google Shape;105;p17"/>
          <p:cNvPicPr preferRelativeResize="0"/>
          <p:nvPr/>
        </p:nvPicPr>
        <p:blipFill>
          <a:blip r:embed="rId3">
            <a:alphaModFix/>
          </a:blip>
          <a:stretch>
            <a:fillRect/>
          </a:stretch>
        </p:blipFill>
        <p:spPr>
          <a:xfrm>
            <a:off x="3094750" y="977875"/>
            <a:ext cx="5497575" cy="4000626"/>
          </a:xfrm>
          <a:prstGeom prst="rect">
            <a:avLst/>
          </a:prstGeom>
          <a:noFill/>
          <a:ln>
            <a:noFill/>
          </a:ln>
        </p:spPr>
      </p:pic>
      <p:pic>
        <p:nvPicPr>
          <p:cNvPr id="106" name="Google Shape;106;p17"/>
          <p:cNvPicPr preferRelativeResize="0"/>
          <p:nvPr/>
        </p:nvPicPr>
        <p:blipFill>
          <a:blip r:embed="rId4">
            <a:alphaModFix/>
          </a:blip>
          <a:stretch>
            <a:fillRect/>
          </a:stretch>
        </p:blipFill>
        <p:spPr>
          <a:xfrm>
            <a:off x="-1100275" y="977875"/>
            <a:ext cx="5289825" cy="3950325"/>
          </a:xfrm>
          <a:prstGeom prst="rect">
            <a:avLst/>
          </a:prstGeom>
          <a:noFill/>
          <a:ln>
            <a:noFill/>
          </a:ln>
        </p:spPr>
      </p:pic>
      <p:sp>
        <p:nvSpPr>
          <p:cNvPr id="107" name="Google Shape;107;p17"/>
          <p:cNvSpPr txBox="1"/>
          <p:nvPr/>
        </p:nvSpPr>
        <p:spPr>
          <a:xfrm>
            <a:off x="-1100275" y="977875"/>
            <a:ext cx="72480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108" name="Google Shape;108;p17"/>
          <p:cNvSpPr txBox="1"/>
          <p:nvPr/>
        </p:nvSpPr>
        <p:spPr>
          <a:xfrm>
            <a:off x="1170500" y="1054975"/>
            <a:ext cx="26334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333333"/>
                </a:solidFill>
              </a:rPr>
              <a:t>Genre of Movies made Between 1920-1960</a:t>
            </a:r>
            <a:endParaRPr sz="800">
              <a:latin typeface="Roboto"/>
              <a:ea typeface="Roboto"/>
              <a:cs typeface="Roboto"/>
              <a:sym typeface="Roboto"/>
            </a:endParaRPr>
          </a:p>
        </p:txBody>
      </p:sp>
      <p:sp>
        <p:nvSpPr>
          <p:cNvPr id="109" name="Google Shape;109;p17"/>
          <p:cNvSpPr txBox="1"/>
          <p:nvPr/>
        </p:nvSpPr>
        <p:spPr>
          <a:xfrm>
            <a:off x="5958925" y="1016425"/>
            <a:ext cx="26334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333333"/>
                </a:solidFill>
              </a:rPr>
              <a:t>Genre of Movies made Between 1961-1993</a:t>
            </a:r>
            <a:endParaRPr sz="800">
              <a:latin typeface="Roboto"/>
              <a:ea typeface="Roboto"/>
              <a:cs typeface="Roboto"/>
              <a:sym typeface="Roboto"/>
            </a:endParaRPr>
          </a:p>
        </p:txBody>
      </p:sp>
      <p:sp>
        <p:nvSpPr>
          <p:cNvPr id="110" name="Google Shape;110;p17"/>
          <p:cNvSpPr/>
          <p:nvPr/>
        </p:nvSpPr>
        <p:spPr>
          <a:xfrm>
            <a:off x="8524800" y="977875"/>
            <a:ext cx="676800" cy="288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0" y="660325"/>
            <a:ext cx="9606900" cy="43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17" name="Google Shape;117;p1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8" name="Google Shape;118;p18"/>
          <p:cNvPicPr preferRelativeResize="0"/>
          <p:nvPr/>
        </p:nvPicPr>
        <p:blipFill rotWithShape="1">
          <a:blip r:embed="rId3">
            <a:alphaModFix/>
          </a:blip>
          <a:srcRect l="566" t="4030"/>
          <a:stretch/>
        </p:blipFill>
        <p:spPr>
          <a:xfrm>
            <a:off x="10950" y="675375"/>
            <a:ext cx="9144003" cy="4591874"/>
          </a:xfrm>
          <a:prstGeom prst="rect">
            <a:avLst/>
          </a:prstGeom>
          <a:noFill/>
          <a:ln>
            <a:noFill/>
          </a:ln>
        </p:spPr>
      </p:pic>
      <p:sp>
        <p:nvSpPr>
          <p:cNvPr id="119" name="Google Shape;119;p18"/>
          <p:cNvSpPr txBox="1"/>
          <p:nvPr/>
        </p:nvSpPr>
        <p:spPr>
          <a:xfrm>
            <a:off x="84675" y="119950"/>
            <a:ext cx="1341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latin typeface="Nunito"/>
              <a:ea typeface="Nunito"/>
              <a:cs typeface="Nunito"/>
              <a:sym typeface="Nunito"/>
            </a:endParaRPr>
          </a:p>
        </p:txBody>
      </p:sp>
      <p:sp>
        <p:nvSpPr>
          <p:cNvPr id="120" name="Google Shape;120;p18"/>
          <p:cNvSpPr txBox="1"/>
          <p:nvPr/>
        </p:nvSpPr>
        <p:spPr>
          <a:xfrm rot="-5400000">
            <a:off x="-157575" y="2154975"/>
            <a:ext cx="9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999999"/>
                </a:solidFill>
                <a:latin typeface="Nunito"/>
                <a:ea typeface="Nunito"/>
                <a:cs typeface="Nunito"/>
                <a:sym typeface="Nunito"/>
              </a:rPr>
              <a:t>Count (Title)</a:t>
            </a:r>
            <a:endParaRPr sz="700">
              <a:solidFill>
                <a:srgbClr val="999999"/>
              </a:solidFill>
              <a:latin typeface="Nunito"/>
              <a:ea typeface="Nunito"/>
              <a:cs typeface="Nunito"/>
              <a:sym typeface="Nunito"/>
            </a:endParaRPr>
          </a:p>
          <a:p>
            <a:pPr marL="0" lvl="0" indent="0" algn="l" rtl="0">
              <a:spcBef>
                <a:spcPts val="0"/>
              </a:spcBef>
              <a:spcAft>
                <a:spcPts val="0"/>
              </a:spcAft>
              <a:buNone/>
            </a:pPr>
            <a:endParaRPr sz="700">
              <a:solidFill>
                <a:srgbClr val="999999"/>
              </a:solidFill>
              <a:latin typeface="Nunito"/>
              <a:ea typeface="Nunito"/>
              <a:cs typeface="Nunito"/>
              <a:sym typeface="Nunito"/>
            </a:endParaRPr>
          </a:p>
        </p:txBody>
      </p:sp>
      <p:sp>
        <p:nvSpPr>
          <p:cNvPr id="121" name="Google Shape;121;p18"/>
          <p:cNvSpPr txBox="1"/>
          <p:nvPr/>
        </p:nvSpPr>
        <p:spPr>
          <a:xfrm>
            <a:off x="2032050" y="182775"/>
            <a:ext cx="5079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How many movies were released each year</a:t>
            </a:r>
            <a:endParaRPr sz="20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2193150" y="206725"/>
            <a:ext cx="47577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020"/>
              <a:t>Popularity of Movies based on Genre</a:t>
            </a:r>
            <a:endParaRPr sz="2020"/>
          </a:p>
        </p:txBody>
      </p:sp>
      <p:sp>
        <p:nvSpPr>
          <p:cNvPr id="127" name="Google Shape;127;p1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8" name="Google Shape;128;p19"/>
          <p:cNvPicPr preferRelativeResize="0"/>
          <p:nvPr/>
        </p:nvPicPr>
        <p:blipFill>
          <a:blip r:embed="rId3">
            <a:alphaModFix/>
          </a:blip>
          <a:stretch>
            <a:fillRect/>
          </a:stretch>
        </p:blipFill>
        <p:spPr>
          <a:xfrm>
            <a:off x="0" y="655350"/>
            <a:ext cx="9144002" cy="4488151"/>
          </a:xfrm>
          <a:prstGeom prst="rect">
            <a:avLst/>
          </a:prstGeom>
          <a:noFill/>
          <a:ln>
            <a:noFill/>
          </a:ln>
        </p:spPr>
      </p:pic>
      <p:sp>
        <p:nvSpPr>
          <p:cNvPr id="129" name="Google Shape;129;p19"/>
          <p:cNvSpPr txBox="1"/>
          <p:nvPr/>
        </p:nvSpPr>
        <p:spPr>
          <a:xfrm>
            <a:off x="0" y="655350"/>
            <a:ext cx="30999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0" y="662200"/>
            <a:ext cx="9144003" cy="4101824"/>
          </a:xfrm>
          <a:prstGeom prst="rect">
            <a:avLst/>
          </a:prstGeom>
          <a:noFill/>
          <a:ln>
            <a:noFill/>
          </a:ln>
        </p:spPr>
      </p:pic>
      <p:sp>
        <p:nvSpPr>
          <p:cNvPr id="135" name="Google Shape;135;p20"/>
          <p:cNvSpPr txBox="1"/>
          <p:nvPr/>
        </p:nvSpPr>
        <p:spPr>
          <a:xfrm>
            <a:off x="2845500" y="130600"/>
            <a:ext cx="3453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Awards won by Each Genre</a:t>
            </a:r>
            <a:endParaRPr sz="20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1"/>
          <p:cNvPicPr preferRelativeResize="0"/>
          <p:nvPr/>
        </p:nvPicPr>
        <p:blipFill>
          <a:blip r:embed="rId3">
            <a:alphaModFix/>
          </a:blip>
          <a:stretch>
            <a:fillRect/>
          </a:stretch>
        </p:blipFill>
        <p:spPr>
          <a:xfrm>
            <a:off x="627125" y="703075"/>
            <a:ext cx="7889751" cy="4463275"/>
          </a:xfrm>
          <a:prstGeom prst="rect">
            <a:avLst/>
          </a:prstGeom>
          <a:noFill/>
          <a:ln>
            <a:noFill/>
          </a:ln>
        </p:spPr>
      </p:pic>
      <p:sp>
        <p:nvSpPr>
          <p:cNvPr id="141" name="Google Shape;141;p21"/>
          <p:cNvSpPr txBox="1"/>
          <p:nvPr/>
        </p:nvSpPr>
        <p:spPr>
          <a:xfrm>
            <a:off x="627125" y="703075"/>
            <a:ext cx="2816400" cy="21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latin typeface="Nunito"/>
              <a:ea typeface="Nunito"/>
              <a:cs typeface="Nunito"/>
              <a:sym typeface="Nunito"/>
            </a:endParaRPr>
          </a:p>
        </p:txBody>
      </p:sp>
      <p:sp>
        <p:nvSpPr>
          <p:cNvPr id="142" name="Google Shape;142;p21"/>
          <p:cNvSpPr txBox="1"/>
          <p:nvPr/>
        </p:nvSpPr>
        <p:spPr>
          <a:xfrm>
            <a:off x="418500" y="59575"/>
            <a:ext cx="8307000" cy="48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20">
                <a:solidFill>
                  <a:schemeClr val="lt1"/>
                </a:solidFill>
                <a:latin typeface="Roboto"/>
                <a:ea typeface="Roboto"/>
                <a:cs typeface="Roboto"/>
                <a:sym typeface="Roboto"/>
              </a:rPr>
              <a:t>Awards Won by the Top 10 Directors by Subject</a:t>
            </a:r>
            <a:endParaRPr sz="192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1194</Words>
  <Application>Microsoft Office PowerPoint</Application>
  <PresentationFormat>On-screen Show (16:9)</PresentationFormat>
  <Paragraphs>109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Nunito</vt:lpstr>
      <vt:lpstr>Arial</vt:lpstr>
      <vt:lpstr>Roboto</vt:lpstr>
      <vt:lpstr>Material</vt:lpstr>
      <vt:lpstr>  Cinematography Analysis</vt:lpstr>
      <vt:lpstr>PowerPoint Presentation</vt:lpstr>
      <vt:lpstr>Introduction</vt:lpstr>
      <vt:lpstr>PowerPoint Presentation</vt:lpstr>
      <vt:lpstr>Change of Genre Over Time</vt:lpstr>
      <vt:lpstr>PowerPoint Presentation</vt:lpstr>
      <vt:lpstr>Popularity of Movies based on Genre</vt:lpstr>
      <vt:lpstr>PowerPoint Presentation</vt:lpstr>
      <vt:lpstr>PowerPoint Presentation</vt:lpstr>
      <vt:lpstr>PowerPoint Presentation</vt:lpstr>
      <vt:lpstr>PowerPoint Presentation</vt:lpstr>
      <vt:lpstr>Difference in Leading Roles by Subject for Actors and Actresses </vt:lpstr>
      <vt:lpstr>PowerPoint Presentation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Cinematography Analysis</dc:title>
  <cp:lastModifiedBy>Dagim Bantikassegn</cp:lastModifiedBy>
  <cp:revision>1</cp:revision>
  <dcterms:modified xsi:type="dcterms:W3CDTF">2024-03-11T17:19:15Z</dcterms:modified>
</cp:coreProperties>
</file>